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 showSpecialPlsOnTitleSld="0">
  <p:sldMasterIdLst>
    <p:sldMasterId id="2147483648" r:id="rId1"/>
  </p:sldMasterIdLst>
  <p:notesMasterIdLst>
    <p:notesMasterId r:id="rId8"/>
  </p:notesMasterIdLst>
  <p:sldIdLst>
    <p:sldId id="256" r:id="rId4"/>
    <p:sldId id="257" r:id="rId5"/>
    <p:sldId id="258" r:id="rId6"/>
    <p:sldId id="259" r:id="rId7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 /><Relationship Id="rId10" Type="http://schemas.openxmlformats.org/officeDocument/2006/relationships/tableStyles" Target="tableStyles.xml" /><Relationship Id="rId11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 hidden="0"/>
          <p:cNvSpPr>
            <a:spLocks noGrp="1"/>
          </p:cNvSpPr>
          <p:nvPr isPhoto="0" userDrawn="0">
            <p:ph type="hdr" sz="quarter" hasCustomPrompt="0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 hidden="0"/>
          <p:cNvSpPr>
            <a:spLocks noGrp="1"/>
          </p:cNvSpPr>
          <p:nvPr isPhoto="0" userDrawn="0">
            <p:ph type="dt" idx="1" hasCustomPrompt="0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7AA55B3-91CA-4B60-A42A-DBC4D7DEB55D}" type="datetimeFigureOut">
              <a:rPr lang="ru-RU"/>
              <a:t/>
            </a:fld>
            <a:endParaRPr lang="ru-RU"/>
          </a:p>
        </p:txBody>
      </p:sp>
      <p:sp>
        <p:nvSpPr>
          <p:cNvPr id="4" name="Образ слайда 3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Заметки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 hidden="0"/>
          <p:cNvSpPr>
            <a:spLocks noGrp="1"/>
          </p:cNvSpPr>
          <p:nvPr isPhoto="0" userDrawn="0">
            <p:ph type="ftr" sz="quarter" idx="4" hasCustomPrompt="0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 hidden="0"/>
          <p:cNvSpPr>
            <a:spLocks noGrp="1"/>
          </p:cNvSpPr>
          <p:nvPr isPhoto="0" userDrawn="0">
            <p:ph type="sldNum" sz="quarter" idx="5" hasCustomPrompt="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B2ED37D-8C02-4D98-8302-7B8EF002E34D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 hidden="0"/>
          <p:cNvSpPr>
            <a:spLocks noChangeAspect="1" noGrp="1" noRot="1"/>
          </p:cNvSpPr>
          <p:nvPr isPhoto="0" userDrawn="0">
            <p:ph type="sldImg" hasCustomPrompt="0"/>
          </p:nvPr>
        </p:nvSpPr>
        <p:spPr bwMode="auto"/>
      </p:sp>
      <p:sp>
        <p:nvSpPr>
          <p:cNvPr id="3" name="Заметки 2" hidden="0"/>
          <p:cNvSpPr>
            <a:spLocks noGrp="1"/>
          </p:cNvSpPr>
          <p:nvPr isPhoto="0" userDrawn="0">
            <p:ph type="body"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https://elements.envato.com/ru/cow-in-stable-JT5P72Q</a:t>
            </a:r>
            <a:endParaRPr lang="ru-RU"/>
          </a:p>
        </p:txBody>
      </p:sp>
      <p:sp>
        <p:nvSpPr>
          <p:cNvPr id="4" name="Номер слайда 3" hidden="0"/>
          <p:cNvSpPr>
            <a:spLocks noGrp="1"/>
          </p:cNvSpPr>
          <p:nvPr isPhoto="0" userDrawn="0">
            <p:ph type="sldNum" sz="quarter" idx="10" hasCustomPrompt="0"/>
          </p:nvPr>
        </p:nvSpPr>
        <p:spPr bwMode="auto"/>
        <p:txBody>
          <a:bodyPr/>
          <a:lstStyle/>
          <a:p>
            <a:pPr>
              <a:defRPr/>
            </a:pPr>
            <a:fld id="{CB2ED37D-8C02-4D98-8302-7B8EF002E34D}" type="slidenum">
              <a:rPr lang="ru-RU"/>
              <a:t/>
            </a:fld>
            <a:endParaRPr lang="ru-RU"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23E590E0-33B7-4DAD-BFD6-17498E4683C1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Агрохолдинг полного цикла «Кабош»</a:t>
            </a: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CD0FC46-C7E6-492F-8159-695BE2B5A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E1F83197-31BD-4F34-9E28-90742D10BA81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Агрохолдинг полного цикла «Кабош»</a:t>
            </a: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CD0FC46-C7E6-492F-8159-695BE2B5A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5176DCA5-C6A5-41A2-ACF0-565A626D1CE6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Агрохолдинг полного цикла «Кабош»</a:t>
            </a: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CD0FC46-C7E6-492F-8159-695BE2B5A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BF99FC0-1000-49EE-B74C-F5F71742CEEE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Агрохолдинг полного цикла «Кабош»</a:t>
            </a: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CD0FC46-C7E6-492F-8159-695BE2B5A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54EFD2E4-D24E-418F-9535-044CB398C7A0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Агрохолдинг полного цикла «Кабош»</a:t>
            </a: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CD0FC46-C7E6-492F-8159-695BE2B5A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F6143ED-056A-4747-8F82-86C9F64B5C07}" type="datetime1">
              <a:rPr lang="ru-RU"/>
              <a:t/>
            </a:fld>
            <a:endParaRPr lang="ru-RU"/>
          </a:p>
        </p:txBody>
      </p:sp>
      <p:sp>
        <p:nvSpPr>
          <p:cNvPr id="6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Агрохолдинг полного цикла «Кабош»</a:t>
            </a:r>
            <a:endParaRPr lang="ru-RU"/>
          </a:p>
        </p:txBody>
      </p:sp>
      <p:sp>
        <p:nvSpPr>
          <p:cNvPr id="7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CD0FC46-C7E6-492F-8159-695BE2B5A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20CA5615-ADE3-4C75-ABDE-88EA2685112B}" type="datetime1">
              <a:rPr lang="ru-RU"/>
              <a:t/>
            </a:fld>
            <a:endParaRPr lang="ru-RU"/>
          </a:p>
        </p:txBody>
      </p:sp>
      <p:sp>
        <p:nvSpPr>
          <p:cNvPr id="8" name="Нижний колонтитул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Агрохолдинг полного цикла «Кабош»</a:t>
            </a:r>
            <a:endParaRPr lang="ru-RU"/>
          </a:p>
        </p:txBody>
      </p:sp>
      <p:sp>
        <p:nvSpPr>
          <p:cNvPr id="9" name="Номер слайда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CD0FC46-C7E6-492F-8159-695BE2B5A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65EA277D-A31A-477C-8758-54DDF9D99B10}" type="datetime1">
              <a:rPr lang="ru-RU"/>
              <a:t/>
            </a:fld>
            <a:endParaRPr lang="ru-RU"/>
          </a:p>
        </p:txBody>
      </p:sp>
      <p:sp>
        <p:nvSpPr>
          <p:cNvPr id="4" name="Нижний колонтитул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Агрохолдинг полного цикла «Кабош»</a:t>
            </a:r>
            <a:endParaRPr lang="ru-RU"/>
          </a:p>
        </p:txBody>
      </p:sp>
      <p:sp>
        <p:nvSpPr>
          <p:cNvPr id="5" name="Номер слайда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CD0FC46-C7E6-492F-8159-695BE2B5A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41770D53-26C2-4FDC-8BEC-86DCBF2C09FD}" type="datetime1">
              <a:rPr lang="ru-RU"/>
              <a:t/>
            </a:fld>
            <a:endParaRPr lang="ru-RU"/>
          </a:p>
        </p:txBody>
      </p:sp>
      <p:sp>
        <p:nvSpPr>
          <p:cNvPr id="3" name="Нижний колонтитул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Агрохолдинг полного цикла «Кабош»</a:t>
            </a:r>
            <a:endParaRPr lang="ru-RU"/>
          </a:p>
        </p:txBody>
      </p:sp>
      <p:sp>
        <p:nvSpPr>
          <p:cNvPr id="4" name="Номер слайда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CD0FC46-C7E6-492F-8159-695BE2B5A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E0F1A5BF-BEA4-419B-8F54-70C2E3188A1A}" type="datetime1">
              <a:rPr lang="ru-RU"/>
              <a:t/>
            </a:fld>
            <a:endParaRPr lang="ru-RU"/>
          </a:p>
        </p:txBody>
      </p:sp>
      <p:sp>
        <p:nvSpPr>
          <p:cNvPr id="6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Агрохолдинг полного цикла «Кабош»</a:t>
            </a:r>
            <a:endParaRPr lang="ru-RU"/>
          </a:p>
        </p:txBody>
      </p:sp>
      <p:sp>
        <p:nvSpPr>
          <p:cNvPr id="7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CD0FC46-C7E6-492F-8159-695BE2B5A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FA419AC-8F3E-4D6B-99AC-5499E216B784}" type="datetime1">
              <a:rPr lang="ru-RU"/>
              <a:t/>
            </a:fld>
            <a:endParaRPr lang="ru-RU"/>
          </a:p>
        </p:txBody>
      </p:sp>
      <p:sp>
        <p:nvSpPr>
          <p:cNvPr id="6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Агрохолдинг полного цикла «Кабош»</a:t>
            </a:r>
            <a:endParaRPr lang="ru-RU"/>
          </a:p>
        </p:txBody>
      </p:sp>
      <p:sp>
        <p:nvSpPr>
          <p:cNvPr id="7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CD0FC46-C7E6-492F-8159-695BE2B5A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FB11D80-A8A8-4D7A-BE66-E0E3E500010E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Агрохолдинг полного цикла «Кабош»</a:t>
            </a: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D0FC46-C7E6-492F-8159-695BE2B5ABD2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1" hdr="0" sldNum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 hidden="0"/>
          <p:cNvSpPr/>
          <p:nvPr isPhoto="0" userDrawn="0"/>
        </p:nvSpPr>
        <p:spPr bwMode="auto">
          <a:xfrm>
            <a:off x="0" y="0"/>
            <a:ext cx="12192000" cy="6872552"/>
          </a:xfrm>
          <a:prstGeom prst="rect">
            <a:avLst/>
          </a:prstGeom>
          <a:solidFill>
            <a:schemeClr val="tx1">
              <a:lumMod val="95000"/>
              <a:lumOff val="5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 hidden="0"/>
          <p:cNvSpPr/>
          <p:nvPr isPhoto="0" userDrawn="0"/>
        </p:nvSpPr>
        <p:spPr bwMode="auto">
          <a:xfrm>
            <a:off x="0" y="4435637"/>
            <a:ext cx="8056880" cy="1944844"/>
          </a:xfrm>
          <a:prstGeom prst="rect">
            <a:avLst/>
          </a:prstGeom>
          <a:solidFill>
            <a:srgbClr val="8E6710">
              <a:alpha val="9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 hidden="0"/>
          <p:cNvSpPr/>
          <p:nvPr isPhoto="0" userDrawn="0"/>
        </p:nvSpPr>
        <p:spPr bwMode="auto">
          <a:xfrm>
            <a:off x="225971" y="4558747"/>
            <a:ext cx="83539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>
                <a:solidFill>
                  <a:schemeClr val="bg1"/>
                </a:solidFill>
                <a:latin typeface="Segoe UI Black"/>
                <a:ea typeface="Segoe UI Black"/>
                <a:cs typeface="Segoe UI Black"/>
              </a:rPr>
              <a:t>Коммерческое предложение</a:t>
            </a:r>
            <a:endParaRPr/>
          </a:p>
          <a:p>
            <a:pPr>
              <a:defRPr/>
            </a:pPr>
            <a:r>
              <a:rPr lang="ru-RU" sz="3600" b="1">
                <a:solidFill>
                  <a:schemeClr val="bg1"/>
                </a:solidFill>
                <a:latin typeface="Segoe UI Black"/>
                <a:ea typeface="Segoe UI Black"/>
                <a:cs typeface="Segoe UI Black"/>
              </a:rPr>
              <a:t>по поставкам племенного КРС</a:t>
            </a:r>
            <a:endParaRPr/>
          </a:p>
        </p:txBody>
      </p:sp>
      <p:cxnSp>
        <p:nvCxnSpPr>
          <p:cNvPr id="7" name="Прямая соединительная линия 6" hidden="0"/>
          <p:cNvCxnSpPr>
            <a:cxnSpLocks/>
          </p:cNvCxnSpPr>
          <p:nvPr isPhoto="0" userDrawn="0"/>
        </p:nvCxnSpPr>
        <p:spPr bwMode="auto">
          <a:xfrm>
            <a:off x="299123" y="5894869"/>
            <a:ext cx="731913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 hidden="0"/>
          <p:cNvSpPr/>
          <p:nvPr isPhoto="0" userDrawn="0"/>
        </p:nvSpPr>
        <p:spPr bwMode="auto">
          <a:xfrm>
            <a:off x="225971" y="6006629"/>
            <a:ext cx="7632192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ru-RU" sz="1200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ООО «</a:t>
            </a:r>
            <a:r>
              <a:rPr lang="ru-RU" sz="1200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Слактис</a:t>
            </a:r>
            <a:r>
              <a:rPr lang="ru-RU" sz="1200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», г. Великие Луки, </a:t>
            </a:r>
            <a:r>
              <a:rPr lang="ru-RU" sz="1200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2023</a:t>
            </a:r>
            <a:endParaRPr lang="ru-RU" sz="1200">
              <a:solidFill>
                <a:schemeClr val="bg1"/>
              </a:solidFill>
              <a:latin typeface="Segoe UI Semibold"/>
              <a:ea typeface="Calibri"/>
              <a:cs typeface="Segoe UI Semibold"/>
            </a:endParaRPr>
          </a:p>
        </p:txBody>
      </p:sp>
      <p:sp>
        <p:nvSpPr>
          <p:cNvPr id="8" name="Прямоугольник 7" hidden="0"/>
          <p:cNvSpPr/>
          <p:nvPr isPhoto="0" userDrawn="0"/>
        </p:nvSpPr>
        <p:spPr bwMode="auto">
          <a:xfrm>
            <a:off x="91440" y="111760"/>
            <a:ext cx="11948160" cy="663448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 hidden="0"/>
          <p:cNvSpPr/>
          <p:nvPr isPhoto="0" userDrawn="0"/>
        </p:nvSpPr>
        <p:spPr bwMode="auto">
          <a:xfrm>
            <a:off x="361471" y="2890778"/>
            <a:ext cx="343557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0"/>
              </a:spcAft>
              <a:buFont typeface="Arial"/>
              <a:buChar char="•"/>
              <a:defRPr/>
            </a:pPr>
            <a:r>
              <a:rPr lang="ru-RU" sz="1050">
                <a:latin typeface="Segoe UI Light"/>
                <a:ea typeface="Calibri"/>
                <a:cs typeface="Segoe UI Light"/>
              </a:rPr>
              <a:t>Фермы компании расположены </a:t>
            </a:r>
            <a:r>
              <a:rPr lang="ru-RU" sz="1050">
                <a:latin typeface="Segoe UI Light"/>
                <a:ea typeface="Calibri"/>
                <a:cs typeface="Segoe UI Light"/>
              </a:rPr>
              <a:t>в </a:t>
            </a:r>
            <a:r>
              <a:rPr lang="ru-RU" sz="1050">
                <a:latin typeface="Segoe UI Light"/>
                <a:ea typeface="Calibri"/>
                <a:cs typeface="Segoe UI Light"/>
              </a:rPr>
              <a:t>уникальном экологически чистом регионе </a:t>
            </a:r>
            <a:r>
              <a:rPr lang="ru-RU" sz="1050">
                <a:latin typeface="Segoe UI Light"/>
                <a:ea typeface="Calibri"/>
                <a:cs typeface="Segoe UI Light"/>
              </a:rPr>
              <a:t>Псковской </a:t>
            </a:r>
            <a:r>
              <a:rPr lang="ru-RU" sz="1050">
                <a:latin typeface="Segoe UI Light"/>
                <a:ea typeface="Calibri"/>
                <a:cs typeface="Segoe UI Light"/>
              </a:rPr>
              <a:t>области.</a:t>
            </a:r>
            <a:endParaRPr/>
          </a:p>
        </p:txBody>
      </p:sp>
      <p:sp>
        <p:nvSpPr>
          <p:cNvPr id="8" name="Прямоугольник 7" hidden="0"/>
          <p:cNvSpPr/>
          <p:nvPr isPhoto="0" userDrawn="0"/>
        </p:nvSpPr>
        <p:spPr bwMode="auto">
          <a:xfrm rot="16199999">
            <a:off x="6066454" y="-5913653"/>
            <a:ext cx="59094" cy="12192001"/>
          </a:xfrm>
          <a:prstGeom prst="rect">
            <a:avLst/>
          </a:prstGeom>
          <a:solidFill>
            <a:srgbClr val="8E6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 hidden="0"/>
          <p:cNvSpPr/>
          <p:nvPr isPhoto="0" userDrawn="0"/>
        </p:nvSpPr>
        <p:spPr bwMode="auto">
          <a:xfrm rot="16199999">
            <a:off x="6025557" y="696712"/>
            <a:ext cx="140885" cy="12192001"/>
          </a:xfrm>
          <a:prstGeom prst="rect">
            <a:avLst/>
          </a:prstGeom>
          <a:solidFill>
            <a:srgbClr val="8E6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 hidden="0"/>
          <p:cNvSpPr/>
          <p:nvPr isPhoto="0" userDrawn="0"/>
        </p:nvSpPr>
        <p:spPr bwMode="auto">
          <a:xfrm>
            <a:off x="282995" y="483434"/>
            <a:ext cx="92561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ru-RU" b="1">
                <a:latin typeface="Segoe UI Black"/>
                <a:ea typeface="Segoe UI Black"/>
                <a:cs typeface="Segoe UI Black"/>
              </a:rPr>
              <a:t>Компания «</a:t>
            </a:r>
            <a:r>
              <a:rPr lang="ru-RU" b="1">
                <a:latin typeface="Segoe UI Black"/>
                <a:ea typeface="Segoe UI Black"/>
                <a:cs typeface="Segoe UI Black"/>
              </a:rPr>
              <a:t>Слактис</a:t>
            </a:r>
            <a:r>
              <a:rPr lang="ru-RU" b="1">
                <a:latin typeface="Segoe UI Black"/>
                <a:ea typeface="Segoe UI Black"/>
                <a:cs typeface="Segoe UI Black"/>
              </a:rPr>
              <a:t>» </a:t>
            </a:r>
            <a:r>
              <a:rPr lang="en-US" b="1">
                <a:latin typeface="Segoe UI Black"/>
                <a:ea typeface="Segoe UI Black"/>
                <a:cs typeface="Segoe UI Black"/>
              </a:rPr>
              <a:t>- </a:t>
            </a:r>
            <a:r>
              <a:rPr lang="ru-RU" b="1">
                <a:latin typeface="Segoe UI Black"/>
                <a:ea typeface="Segoe UI Black"/>
                <a:cs typeface="Segoe UI Black"/>
              </a:rPr>
              <a:t>один из лидеров по производству молока в </a:t>
            </a:r>
            <a:r>
              <a:rPr lang="ru-RU" b="1">
                <a:latin typeface="Segoe UI Black"/>
                <a:ea typeface="Segoe UI Black"/>
                <a:cs typeface="Segoe UI Black"/>
              </a:rPr>
              <a:t>России</a:t>
            </a:r>
            <a:endParaRPr lang="ru-RU">
              <a:latin typeface="Segoe UI Black"/>
              <a:ea typeface="Segoe UI Black"/>
              <a:cs typeface="Segoe UI Black"/>
            </a:endParaRPr>
          </a:p>
        </p:txBody>
      </p:sp>
      <p:sp>
        <p:nvSpPr>
          <p:cNvPr id="13" name="Прямоугольник 12" hidden="0"/>
          <p:cNvSpPr/>
          <p:nvPr isPhoto="0" userDrawn="0"/>
        </p:nvSpPr>
        <p:spPr bwMode="auto">
          <a:xfrm>
            <a:off x="940949" y="1782782"/>
            <a:ext cx="2421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>
                <a:solidFill>
                  <a:srgbClr val="8E6710"/>
                </a:solidFill>
                <a:latin typeface="Segoe UI Light"/>
                <a:ea typeface="Calibri"/>
                <a:cs typeface="Segoe UI Light"/>
              </a:rPr>
              <a:t>современные молочные фермы, оборудованные системой параллельного доения </a:t>
            </a:r>
            <a:r>
              <a:rPr lang="ru-RU" sz="1200">
                <a:solidFill>
                  <a:srgbClr val="8E6710"/>
                </a:solidFill>
                <a:latin typeface="Segoe UI Light"/>
                <a:ea typeface="Calibri"/>
                <a:cs typeface="Segoe UI Light"/>
              </a:rPr>
              <a:t>DeLaval</a:t>
            </a:r>
            <a:endParaRPr lang="ru-RU" sz="1200">
              <a:solidFill>
                <a:srgbClr val="8E6710"/>
              </a:solidFill>
              <a:latin typeface="Segoe UI Light"/>
              <a:ea typeface="Calibri"/>
              <a:cs typeface="Segoe UI Light"/>
            </a:endParaRPr>
          </a:p>
        </p:txBody>
      </p:sp>
      <p:sp>
        <p:nvSpPr>
          <p:cNvPr id="16" name="Прямоугольник 15" hidden="0"/>
          <p:cNvSpPr/>
          <p:nvPr isPhoto="0" userDrawn="0"/>
        </p:nvSpPr>
        <p:spPr bwMode="auto">
          <a:xfrm>
            <a:off x="363983" y="1551950"/>
            <a:ext cx="5827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b="1">
                <a:solidFill>
                  <a:srgbClr val="8E6710"/>
                </a:solidFill>
                <a:latin typeface="Times New Roman"/>
                <a:ea typeface="Calibri"/>
                <a:cs typeface="Calibri"/>
              </a:rPr>
              <a:t>4</a:t>
            </a:r>
            <a:endParaRPr lang="ru-RU" sz="6600" b="1">
              <a:solidFill>
                <a:srgbClr val="8E6710"/>
              </a:solidFill>
            </a:endParaRPr>
          </a:p>
        </p:txBody>
      </p:sp>
      <p:sp>
        <p:nvSpPr>
          <p:cNvPr id="17" name="Прямоугольник 16" hidden="0"/>
          <p:cNvSpPr/>
          <p:nvPr isPhoto="0" userDrawn="0"/>
        </p:nvSpPr>
        <p:spPr bwMode="auto">
          <a:xfrm>
            <a:off x="9539191" y="1711209"/>
            <a:ext cx="21570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>
                <a:solidFill>
                  <a:srgbClr val="8E6710"/>
                </a:solidFill>
                <a:latin typeface="Segoe UI Light"/>
                <a:ea typeface="Calibri"/>
                <a:cs typeface="Segoe UI Light"/>
              </a:rPr>
              <a:t>объем производства высококачественного молока, необходимого для производства лучших сыров</a:t>
            </a:r>
            <a:endParaRPr/>
          </a:p>
        </p:txBody>
      </p:sp>
      <p:sp>
        <p:nvSpPr>
          <p:cNvPr id="18" name="Прямоугольник 17" hidden="0"/>
          <p:cNvSpPr/>
          <p:nvPr isPhoto="0" userDrawn="0"/>
        </p:nvSpPr>
        <p:spPr bwMode="auto">
          <a:xfrm>
            <a:off x="8225389" y="1655155"/>
            <a:ext cx="23067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000" b="1">
                <a:solidFill>
                  <a:srgbClr val="8E6710"/>
                </a:solidFill>
                <a:latin typeface="Times New Roman"/>
                <a:ea typeface="Calibri"/>
                <a:cs typeface="Calibri"/>
              </a:rPr>
              <a:t>200</a:t>
            </a:r>
            <a:endParaRPr lang="ru-RU" b="1">
              <a:solidFill>
                <a:srgbClr val="8E6710"/>
              </a:solidFill>
              <a:latin typeface="Times New Roman"/>
              <a:ea typeface="Calibri"/>
              <a:cs typeface="Calibri"/>
            </a:endParaRPr>
          </a:p>
        </p:txBody>
      </p:sp>
      <p:sp>
        <p:nvSpPr>
          <p:cNvPr id="19" name="Прямоугольник 18" hidden="0"/>
          <p:cNvSpPr/>
          <p:nvPr isPhoto="0" userDrawn="0"/>
        </p:nvSpPr>
        <p:spPr bwMode="auto">
          <a:xfrm>
            <a:off x="7499184" y="1597815"/>
            <a:ext cx="19544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400" b="1">
                <a:solidFill>
                  <a:srgbClr val="8E6710"/>
                </a:solidFill>
                <a:latin typeface="Times New Roman"/>
                <a:ea typeface="Calibri"/>
                <a:cs typeface="Calibri"/>
              </a:rPr>
              <a:t>более</a:t>
            </a:r>
            <a:endParaRPr/>
          </a:p>
        </p:txBody>
      </p:sp>
      <p:sp>
        <p:nvSpPr>
          <p:cNvPr id="20" name="Прямоугольник 19" hidden="0"/>
          <p:cNvSpPr/>
          <p:nvPr isPhoto="0" userDrawn="0"/>
        </p:nvSpPr>
        <p:spPr bwMode="auto">
          <a:xfrm>
            <a:off x="8578104" y="2420381"/>
            <a:ext cx="8755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400" b="1">
                <a:solidFill>
                  <a:srgbClr val="8E6710"/>
                </a:solidFill>
                <a:latin typeface="Times New Roman"/>
                <a:ea typeface="Calibri"/>
                <a:cs typeface="Calibri"/>
              </a:rPr>
              <a:t>т/сутки</a:t>
            </a:r>
            <a:endParaRPr lang="ru-RU" sz="1400" b="1">
              <a:solidFill>
                <a:srgbClr val="8E6710"/>
              </a:solidFill>
              <a:latin typeface="Times New Roman"/>
              <a:ea typeface="Calibri"/>
              <a:cs typeface="Calibri"/>
            </a:endParaRPr>
          </a:p>
        </p:txBody>
      </p:sp>
      <p:sp>
        <p:nvSpPr>
          <p:cNvPr id="21" name="Прямоугольник 20" hidden="0"/>
          <p:cNvSpPr/>
          <p:nvPr isPhoto="0" userDrawn="0"/>
        </p:nvSpPr>
        <p:spPr bwMode="auto">
          <a:xfrm>
            <a:off x="8083828" y="2899027"/>
            <a:ext cx="35273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  <a:defRPr/>
            </a:pPr>
            <a:r>
              <a:rPr lang="ru-RU" sz="1050">
                <a:latin typeface="Segoe UI Light"/>
                <a:ea typeface="Calibri"/>
                <a:cs typeface="Segoe UI Light"/>
              </a:rPr>
              <a:t>Залогом качественного молока является собственная кормовая база, высокий технологический уровень производства и строгое соблюдение всех санитарно-гигиенических требований.</a:t>
            </a:r>
            <a:endParaRPr/>
          </a:p>
        </p:txBody>
      </p:sp>
      <p:sp>
        <p:nvSpPr>
          <p:cNvPr id="24" name="Прямоугольник 23" hidden="0"/>
          <p:cNvSpPr/>
          <p:nvPr isPhoto="0" userDrawn="0"/>
        </p:nvSpPr>
        <p:spPr bwMode="auto">
          <a:xfrm>
            <a:off x="6449172" y="4033342"/>
            <a:ext cx="1500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>
                <a:solidFill>
                  <a:srgbClr val="8E6710"/>
                </a:solidFill>
                <a:latin typeface="Segoe UI Light"/>
                <a:ea typeface="Calibri"/>
                <a:cs typeface="Segoe UI Light"/>
              </a:rPr>
              <a:t>голов КРС </a:t>
            </a:r>
            <a:r>
              <a:rPr lang="ru-RU" sz="1200">
                <a:solidFill>
                  <a:srgbClr val="8E6710"/>
                </a:solidFill>
                <a:latin typeface="Segoe UI Light"/>
                <a:ea typeface="Calibri"/>
                <a:cs typeface="Segoe UI Light"/>
              </a:rPr>
              <a:t>голштинской породы</a:t>
            </a:r>
            <a:endParaRPr lang="ru-RU" sz="1200">
              <a:solidFill>
                <a:srgbClr val="8E6710"/>
              </a:solidFill>
              <a:latin typeface="Segoe UI Light"/>
              <a:ea typeface="Calibri"/>
              <a:cs typeface="Segoe UI Light"/>
            </a:endParaRPr>
          </a:p>
        </p:txBody>
      </p:sp>
      <p:sp>
        <p:nvSpPr>
          <p:cNvPr id="25" name="Прямоугольник 24" hidden="0"/>
          <p:cNvSpPr/>
          <p:nvPr isPhoto="0" userDrawn="0"/>
        </p:nvSpPr>
        <p:spPr bwMode="auto">
          <a:xfrm>
            <a:off x="4267634" y="3848677"/>
            <a:ext cx="25404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000" b="1">
                <a:solidFill>
                  <a:srgbClr val="8E6710"/>
                </a:solidFill>
                <a:latin typeface="Times New Roman"/>
                <a:ea typeface="Calibri"/>
                <a:cs typeface="Calibri"/>
              </a:rPr>
              <a:t>20</a:t>
            </a:r>
            <a:r>
              <a:rPr lang="ru-RU" sz="2800" b="1">
                <a:solidFill>
                  <a:srgbClr val="8E6710"/>
                </a:solidFill>
                <a:latin typeface="Times New Roman"/>
                <a:ea typeface="Calibri"/>
                <a:cs typeface="Calibri"/>
              </a:rPr>
              <a:t> </a:t>
            </a:r>
            <a:r>
              <a:rPr lang="ru-RU" sz="6000" b="1">
                <a:solidFill>
                  <a:srgbClr val="8E6710"/>
                </a:solidFill>
                <a:latin typeface="Times New Roman"/>
                <a:ea typeface="Calibri"/>
                <a:cs typeface="Calibri"/>
              </a:rPr>
              <a:t>000</a:t>
            </a:r>
            <a:endParaRPr lang="ru-RU" sz="6000" b="1">
              <a:solidFill>
                <a:srgbClr val="8E6710"/>
              </a:solidFill>
              <a:latin typeface="Times New Roman"/>
              <a:ea typeface="Calibri"/>
              <a:cs typeface="Calibri"/>
            </a:endParaRPr>
          </a:p>
        </p:txBody>
      </p:sp>
      <p:sp>
        <p:nvSpPr>
          <p:cNvPr id="43" name="Прямоугольник 42" hidden="0"/>
          <p:cNvSpPr/>
          <p:nvPr isPhoto="0" userDrawn="0"/>
        </p:nvSpPr>
        <p:spPr bwMode="auto">
          <a:xfrm>
            <a:off x="4095209" y="4836998"/>
            <a:ext cx="3669489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/>
              <a:buChar char="•"/>
              <a:defRPr/>
            </a:pPr>
            <a:r>
              <a:rPr lang="ru-RU" sz="1050">
                <a:latin typeface="Segoe UI Light"/>
                <a:ea typeface="Calibri"/>
                <a:cs typeface="Segoe UI Light"/>
              </a:rPr>
              <a:t>Наша команда специалистов </a:t>
            </a:r>
            <a:r>
              <a:rPr lang="ru-RU" sz="1050">
                <a:latin typeface="Segoe UI Light"/>
                <a:ea typeface="Calibri"/>
                <a:cs typeface="Segoe UI Light"/>
              </a:rPr>
              <a:t>совместно </a:t>
            </a:r>
            <a:r>
              <a:rPr lang="ru-RU" sz="1050">
                <a:latin typeface="Segoe UI Light"/>
                <a:ea typeface="Calibri"/>
                <a:cs typeface="Segoe UI Light"/>
              </a:rPr>
              <a:t>с западными </a:t>
            </a:r>
            <a:r>
              <a:rPr lang="ru-RU" sz="1050">
                <a:latin typeface="Segoe UI Light"/>
                <a:ea typeface="Calibri"/>
                <a:cs typeface="Segoe UI Light"/>
              </a:rPr>
              <a:t>консультантами внедрила </a:t>
            </a:r>
            <a:r>
              <a:rPr lang="ru-RU" sz="1050">
                <a:latin typeface="Segoe UI Light"/>
                <a:ea typeface="Calibri"/>
                <a:cs typeface="Segoe UI Light"/>
              </a:rPr>
              <a:t>лучшие практики в области менеджмента стада, доения, кормления, ветеринарии и воспроизводства.</a:t>
            </a:r>
            <a:endParaRPr/>
          </a:p>
          <a:p>
            <a:pPr marL="171450" indent="-171450" algn="just">
              <a:buFont typeface="Arial"/>
              <a:buChar char="•"/>
              <a:defRPr/>
            </a:pPr>
            <a:endParaRPr lang="ru-RU" sz="1050">
              <a:latin typeface="Segoe UI Light"/>
              <a:ea typeface="Calibri"/>
              <a:cs typeface="Segoe UI Light"/>
            </a:endParaRPr>
          </a:p>
          <a:p>
            <a:pPr marL="171450" indent="-171450" algn="just">
              <a:buFont typeface="Arial"/>
              <a:buChar char="•"/>
              <a:defRPr/>
            </a:pPr>
            <a:r>
              <a:rPr lang="ru-RU" sz="1050">
                <a:latin typeface="Segoe UI Light"/>
                <a:ea typeface="Calibri"/>
                <a:cs typeface="Segoe UI Light"/>
              </a:rPr>
              <a:t>Воспроизводство </a:t>
            </a:r>
            <a:r>
              <a:rPr lang="ru-RU" sz="1050">
                <a:latin typeface="Segoe UI Light"/>
                <a:ea typeface="Calibri"/>
                <a:cs typeface="Segoe UI Light"/>
              </a:rPr>
              <a:t>и увеличение стада обеспечивается путем искусственного осеменения, что </a:t>
            </a:r>
            <a:r>
              <a:rPr lang="ru-RU" sz="1050">
                <a:latin typeface="Segoe UI Light"/>
                <a:ea typeface="Calibri"/>
                <a:cs typeface="Segoe UI Light"/>
              </a:rPr>
              <a:t>позволяет </a:t>
            </a:r>
            <a:r>
              <a:rPr lang="ru-RU" sz="1050">
                <a:latin typeface="Segoe UI Light"/>
                <a:ea typeface="Calibri"/>
                <a:cs typeface="Segoe UI Light"/>
              </a:rPr>
              <a:t>получать </a:t>
            </a:r>
            <a:r>
              <a:rPr lang="ru-RU" sz="1050">
                <a:latin typeface="Segoe UI Light"/>
                <a:ea typeface="Calibri"/>
                <a:cs typeface="Segoe UI Light"/>
              </a:rPr>
              <a:t>генетически здоровых </a:t>
            </a:r>
            <a:r>
              <a:rPr lang="ru-RU" sz="1050">
                <a:latin typeface="Segoe UI Light"/>
                <a:ea typeface="Calibri"/>
                <a:cs typeface="Segoe UI Light"/>
              </a:rPr>
              <a:t>и высокопродуктивных животных.</a:t>
            </a:r>
            <a:endParaRPr/>
          </a:p>
        </p:txBody>
      </p:sp>
      <p:pic>
        <p:nvPicPr>
          <p:cNvPr id="1028" name="Picture 4" descr="Агропромышленный холдинг «Слактис», ООО «Слактис» : Агропромышленный холдинг «Слактис», ООО «Слактис» : Великие Луки" hidden="0"/>
          <p:cNvPicPr>
            <a:picLocks noChangeAspect="1" noChangeArrowheads="1"/>
          </p:cNvPicPr>
          <p:nvPr isPhoto="0" userDrawn="0"/>
        </p:nvPicPr>
        <p:blipFill>
          <a:blip r:embed="rId3"/>
          <a:srcRect l="18459" t="2861" r="373" b="-1"/>
          <a:stretch/>
        </p:blipFill>
        <p:spPr bwMode="auto">
          <a:xfrm>
            <a:off x="246678" y="3973034"/>
            <a:ext cx="3592527" cy="2417298"/>
          </a:xfrm>
          <a:prstGeom prst="rect">
            <a:avLst/>
          </a:prstGeom>
          <a:noFill/>
        </p:spPr>
      </p:pic>
      <p:pic>
        <p:nvPicPr>
          <p:cNvPr id="1032" name="Picture 8" descr="https://www.dairynews.ru/upload/iblock/433/29543216_188031055314612_9022028465374541755_n.jpg" hidden="0"/>
          <p:cNvPicPr>
            <a:picLocks noChangeAspect="1" noChangeArrowheads="1"/>
          </p:cNvPicPr>
          <p:nvPr isPhoto="0" userDrawn="0"/>
        </p:nvPicPr>
        <p:blipFill>
          <a:blip r:embed="rId4"/>
          <a:srcRect l="0" t="3676" r="0" b="3989"/>
          <a:stretch/>
        </p:blipFill>
        <p:spPr bwMode="auto">
          <a:xfrm>
            <a:off x="4185990" y="1551950"/>
            <a:ext cx="3620322" cy="2225041"/>
          </a:xfrm>
          <a:prstGeom prst="rect">
            <a:avLst/>
          </a:prstGeom>
          <a:noFill/>
        </p:spPr>
      </p:pic>
      <p:sp>
        <p:nvSpPr>
          <p:cNvPr id="48" name="Прямоугольник 47" hidden="0"/>
          <p:cNvSpPr/>
          <p:nvPr isPhoto="0" userDrawn="0"/>
        </p:nvSpPr>
        <p:spPr bwMode="auto">
          <a:xfrm>
            <a:off x="282994" y="870424"/>
            <a:ext cx="891180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1200">
                <a:latin typeface="Segoe UI Light"/>
                <a:ea typeface="Calibri"/>
                <a:cs typeface="Segoe UI Light"/>
              </a:rPr>
              <a:t>Входит в состав группы компаний «КАБОШ» - крупнейшего агропромышленного холдинга полного цикла в СЗФО.</a:t>
            </a:r>
            <a:endParaRPr/>
          </a:p>
        </p:txBody>
      </p:sp>
      <p:sp>
        <p:nvSpPr>
          <p:cNvPr id="49" name="Прямоугольник 48" hidden="0"/>
          <p:cNvSpPr/>
          <p:nvPr isPhoto="0" userDrawn="0"/>
        </p:nvSpPr>
        <p:spPr bwMode="auto">
          <a:xfrm>
            <a:off x="185028" y="6695423"/>
            <a:ext cx="776469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600">
                <a:solidFill>
                  <a:schemeClr val="bg1"/>
                </a:solidFill>
                <a:latin typeface="Segoe UI Light"/>
                <a:ea typeface="Calibri"/>
                <a:cs typeface="Segoe UI Light"/>
              </a:rPr>
              <a:t>*согласно рейтингу Союзмолоко: </a:t>
            </a:r>
            <a:r>
              <a:rPr lang="en-US" sz="600">
                <a:solidFill>
                  <a:schemeClr val="bg1"/>
                </a:solidFill>
                <a:latin typeface="Segoe UI Light"/>
                <a:ea typeface="Calibri"/>
                <a:cs typeface="Segoe UI Light"/>
              </a:rPr>
              <a:t>https</a:t>
            </a:r>
            <a:r>
              <a:rPr lang="en-US" sz="600">
                <a:solidFill>
                  <a:schemeClr val="bg1"/>
                </a:solidFill>
                <a:latin typeface="Segoe UI Light"/>
                <a:ea typeface="Calibri"/>
                <a:cs typeface="Segoe UI Light"/>
              </a:rPr>
              <a:t>://top.milknews.ru/milk-production</a:t>
            </a:r>
            <a:endParaRPr lang="ru-RU" sz="600">
              <a:solidFill>
                <a:schemeClr val="bg1"/>
              </a:solidFill>
              <a:latin typeface="Segoe UI Light"/>
              <a:ea typeface="Calibri"/>
              <a:cs typeface="Segoe UI Light"/>
            </a:endParaRPr>
          </a:p>
        </p:txBody>
      </p:sp>
      <p:sp>
        <p:nvSpPr>
          <p:cNvPr id="50" name="Прямоугольник 49" hidden="0"/>
          <p:cNvSpPr/>
          <p:nvPr isPhoto="0" userDrawn="0"/>
        </p:nvSpPr>
        <p:spPr bwMode="auto">
          <a:xfrm>
            <a:off x="9092201" y="535329"/>
            <a:ext cx="21377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050">
                <a:latin typeface="Segoe UI Light"/>
                <a:ea typeface="Calibri"/>
                <a:cs typeface="Segoe UI Light"/>
              </a:rPr>
              <a:t>*</a:t>
            </a:r>
            <a:endParaRPr lang="ru-RU" sz="1050">
              <a:latin typeface="Segoe UI Light"/>
              <a:ea typeface="Calibri"/>
              <a:cs typeface="Segoe UI Light"/>
            </a:endParaRPr>
          </a:p>
        </p:txBody>
      </p:sp>
      <p:pic>
        <p:nvPicPr>
          <p:cNvPr id="2" name="Рисунок 1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8134556" y="3974760"/>
            <a:ext cx="3623360" cy="24155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 hidden="0"/>
          <p:cNvSpPr/>
          <p:nvPr isPhoto="0" userDrawn="0"/>
        </p:nvSpPr>
        <p:spPr bwMode="auto">
          <a:xfrm>
            <a:off x="6783241" y="4909044"/>
            <a:ext cx="4239306" cy="664744"/>
          </a:xfrm>
          <a:prstGeom prst="rect">
            <a:avLst/>
          </a:prstGeom>
          <a:solidFill>
            <a:srgbClr val="F0C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2" name="Прямоугольник 61" hidden="0"/>
          <p:cNvSpPr/>
          <p:nvPr isPhoto="0" userDrawn="0"/>
        </p:nvSpPr>
        <p:spPr bwMode="auto">
          <a:xfrm>
            <a:off x="8546903" y="3353798"/>
            <a:ext cx="2852099" cy="1376479"/>
          </a:xfrm>
          <a:prstGeom prst="rect">
            <a:avLst/>
          </a:prstGeom>
          <a:solidFill>
            <a:srgbClr val="F0C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9" name="Прямоугольник 58" hidden="0"/>
          <p:cNvSpPr/>
          <p:nvPr isPhoto="0" userDrawn="0"/>
        </p:nvSpPr>
        <p:spPr bwMode="auto">
          <a:xfrm>
            <a:off x="9123583" y="1776348"/>
            <a:ext cx="1455647" cy="1391684"/>
          </a:xfrm>
          <a:prstGeom prst="rect">
            <a:avLst/>
          </a:prstGeom>
          <a:solidFill>
            <a:srgbClr val="8E6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0" name="Прямоугольник 59" hidden="0"/>
          <p:cNvSpPr/>
          <p:nvPr isPhoto="0" userDrawn="0"/>
        </p:nvSpPr>
        <p:spPr bwMode="auto">
          <a:xfrm>
            <a:off x="8562890" y="1668261"/>
            <a:ext cx="2836112" cy="1627283"/>
          </a:xfrm>
          <a:prstGeom prst="rect">
            <a:avLst/>
          </a:prstGeom>
          <a:solidFill>
            <a:srgbClr val="F0C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6" name="Прямоугольник 55" hidden="0"/>
          <p:cNvSpPr/>
          <p:nvPr isPhoto="0" userDrawn="0"/>
        </p:nvSpPr>
        <p:spPr bwMode="auto">
          <a:xfrm>
            <a:off x="6856262" y="1776348"/>
            <a:ext cx="1455647" cy="1391684"/>
          </a:xfrm>
          <a:prstGeom prst="rect">
            <a:avLst/>
          </a:prstGeom>
          <a:solidFill>
            <a:srgbClr val="8E6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Прямоугольник 53" hidden="0"/>
          <p:cNvSpPr/>
          <p:nvPr isPhoto="0" userDrawn="0"/>
        </p:nvSpPr>
        <p:spPr bwMode="auto">
          <a:xfrm>
            <a:off x="5666701" y="3378655"/>
            <a:ext cx="2754211" cy="1351622"/>
          </a:xfrm>
          <a:prstGeom prst="rect">
            <a:avLst/>
          </a:prstGeom>
          <a:solidFill>
            <a:srgbClr val="F0C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Rectangle 1" hidden="0"/>
          <p:cNvSpPr>
            <a:spLocks noChangeArrowheads="1"/>
          </p:cNvSpPr>
          <p:nvPr isPhoto="0" userDrawn="0"/>
        </p:nvSpPr>
        <p:spPr bwMode="auto">
          <a:xfrm>
            <a:off x="422451" y="424148"/>
            <a:ext cx="91396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>
                <a:latin typeface="Segoe UI Light"/>
                <a:ea typeface="Calibri"/>
                <a:cs typeface="Segoe UI Light"/>
              </a:rPr>
              <a:t>Предмет предложения:</a:t>
            </a:r>
            <a:endParaRPr/>
          </a:p>
          <a:p>
            <a:pPr>
              <a:defRPr/>
            </a:pPr>
            <a:r>
              <a:rPr lang="ru-RU" sz="2800">
                <a:solidFill>
                  <a:srgbClr val="8E6710"/>
                </a:solidFill>
                <a:latin typeface="Segoe UI Black"/>
                <a:ea typeface="Segoe UI Black"/>
                <a:cs typeface="Segoe UI Black"/>
              </a:rPr>
              <a:t>Племенные нетели голштинской породы</a:t>
            </a:r>
            <a:endParaRPr/>
          </a:p>
          <a:p>
            <a:pPr>
              <a:defRPr/>
            </a:pPr>
            <a:r>
              <a:rPr lang="ru-RU">
                <a:latin typeface="Segoe UI Black"/>
                <a:ea typeface="Segoe UI Black"/>
                <a:cs typeface="Segoe UI Black"/>
              </a:rPr>
              <a:t>Количество: </a:t>
            </a:r>
            <a:r>
              <a:rPr lang="ru-RU">
                <a:latin typeface="Segoe UI Black"/>
                <a:ea typeface="Segoe UI Black"/>
                <a:cs typeface="Segoe UI Black"/>
              </a:rPr>
              <a:t>220 </a:t>
            </a:r>
            <a:r>
              <a:rPr lang="ru-RU">
                <a:latin typeface="Segoe UI Black"/>
                <a:ea typeface="Segoe UI Black"/>
                <a:cs typeface="Segoe UI Black"/>
              </a:rPr>
              <a:t>голов</a:t>
            </a:r>
            <a:endParaRPr/>
          </a:p>
        </p:txBody>
      </p:sp>
      <p:sp>
        <p:nvSpPr>
          <p:cNvPr id="4" name="Rectangle 1" hidden="0"/>
          <p:cNvSpPr>
            <a:spLocks noChangeArrowheads="1"/>
          </p:cNvSpPr>
          <p:nvPr isPhoto="0" userDrawn="0"/>
        </p:nvSpPr>
        <p:spPr bwMode="auto">
          <a:xfrm>
            <a:off x="2002690" y="4319556"/>
            <a:ext cx="619079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latin typeface="Segoe UI Light"/>
                <a:ea typeface="Calibri"/>
                <a:cs typeface="Segoe UI Light"/>
              </a:rPr>
              <a:t>Порода</a:t>
            </a:r>
            <a:endParaRPr/>
          </a:p>
        </p:txBody>
      </p:sp>
      <p:sp>
        <p:nvSpPr>
          <p:cNvPr id="5" name="Rectangle 1" hidden="0"/>
          <p:cNvSpPr>
            <a:spLocks noChangeArrowheads="1"/>
          </p:cNvSpPr>
          <p:nvPr isPhoto="0" userDrawn="0"/>
        </p:nvSpPr>
        <p:spPr bwMode="auto">
          <a:xfrm>
            <a:off x="2127723" y="4884328"/>
            <a:ext cx="495649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latin typeface="Segoe UI Light"/>
                <a:ea typeface="Calibri"/>
                <a:cs typeface="Segoe UI Light"/>
              </a:rPr>
              <a:t>Класс</a:t>
            </a:r>
            <a:endParaRPr/>
          </a:p>
        </p:txBody>
      </p:sp>
      <p:sp>
        <p:nvSpPr>
          <p:cNvPr id="6" name="Прямоугольник 5" hidden="0"/>
          <p:cNvSpPr/>
          <p:nvPr isPhoto="0" userDrawn="0"/>
        </p:nvSpPr>
        <p:spPr bwMode="auto">
          <a:xfrm>
            <a:off x="3282914" y="4319556"/>
            <a:ext cx="902811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latin typeface="Segoe UI Light"/>
                <a:ea typeface="Calibri"/>
                <a:cs typeface="Segoe UI Light"/>
              </a:rPr>
              <a:t>Голштинская</a:t>
            </a:r>
            <a:endParaRPr lang="ru-RU" sz="1000">
              <a:latin typeface="Segoe UI Light"/>
              <a:ea typeface="Calibri"/>
              <a:cs typeface="Segoe UI Light"/>
            </a:endParaRPr>
          </a:p>
        </p:txBody>
      </p:sp>
      <p:sp>
        <p:nvSpPr>
          <p:cNvPr id="7" name="Rectangle 1" hidden="0"/>
          <p:cNvSpPr>
            <a:spLocks noChangeArrowheads="1"/>
          </p:cNvSpPr>
          <p:nvPr isPhoto="0" userDrawn="0"/>
        </p:nvSpPr>
        <p:spPr bwMode="auto">
          <a:xfrm>
            <a:off x="1529803" y="4618850"/>
            <a:ext cx="1091966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latin typeface="Segoe UI Light"/>
                <a:ea typeface="Calibri"/>
                <a:cs typeface="Segoe UI Light"/>
              </a:rPr>
              <a:t>Происхождение</a:t>
            </a:r>
            <a:endParaRPr/>
          </a:p>
        </p:txBody>
      </p:sp>
      <p:sp>
        <p:nvSpPr>
          <p:cNvPr id="8" name="Прямоугольник 7" hidden="0"/>
          <p:cNvSpPr/>
          <p:nvPr isPhoto="0" userDrawn="0"/>
        </p:nvSpPr>
        <p:spPr bwMode="auto">
          <a:xfrm>
            <a:off x="3282914" y="4619603"/>
            <a:ext cx="1685077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latin typeface="Segoe UI Light"/>
                <a:ea typeface="Calibri"/>
                <a:cs typeface="Segoe UI Light"/>
              </a:rPr>
              <a:t>Россия, Псковская область</a:t>
            </a:r>
            <a:endParaRPr lang="ru-RU" sz="1000">
              <a:latin typeface="Segoe UI Light"/>
              <a:ea typeface="Calibri"/>
              <a:cs typeface="Segoe UI Light"/>
            </a:endParaRPr>
          </a:p>
        </p:txBody>
      </p:sp>
      <p:sp>
        <p:nvSpPr>
          <p:cNvPr id="9" name="Прямоугольник 8" hidden="0"/>
          <p:cNvSpPr/>
          <p:nvPr isPhoto="0" userDrawn="0"/>
        </p:nvSpPr>
        <p:spPr bwMode="auto">
          <a:xfrm>
            <a:off x="3281649" y="4913189"/>
            <a:ext cx="949299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latin typeface="Segoe UI Light"/>
                <a:ea typeface="Calibri"/>
                <a:cs typeface="Segoe UI Light"/>
              </a:rPr>
              <a:t>Элита рекорд</a:t>
            </a:r>
            <a:endParaRPr lang="ru-RU" sz="1000">
              <a:latin typeface="Segoe UI Light"/>
              <a:ea typeface="Calibri"/>
              <a:cs typeface="Segoe UI Light"/>
            </a:endParaRPr>
          </a:p>
        </p:txBody>
      </p:sp>
      <p:sp>
        <p:nvSpPr>
          <p:cNvPr id="10" name="Rectangle 1" hidden="0"/>
          <p:cNvSpPr>
            <a:spLocks noChangeArrowheads="1"/>
          </p:cNvSpPr>
          <p:nvPr isPhoto="0" userDrawn="0"/>
        </p:nvSpPr>
        <p:spPr bwMode="auto">
          <a:xfrm>
            <a:off x="1154701" y="5159456"/>
            <a:ext cx="1467068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latin typeface="Segoe UI Light"/>
                <a:ea typeface="Calibri"/>
                <a:cs typeface="Segoe UI Light"/>
              </a:rPr>
              <a:t>Возраст первого отела</a:t>
            </a:r>
            <a:endParaRPr/>
          </a:p>
        </p:txBody>
      </p:sp>
      <p:sp>
        <p:nvSpPr>
          <p:cNvPr id="11" name="Прямоугольник 10" hidden="0"/>
          <p:cNvSpPr/>
          <p:nvPr isPhoto="0" userDrawn="0"/>
        </p:nvSpPr>
        <p:spPr bwMode="auto">
          <a:xfrm>
            <a:off x="3284517" y="5170011"/>
            <a:ext cx="989373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latin typeface="Segoe UI Light"/>
                <a:ea typeface="Calibri"/>
                <a:cs typeface="Segoe UI Light"/>
              </a:rPr>
              <a:t>до 26 месяцев</a:t>
            </a:r>
            <a:endParaRPr lang="ru-RU" sz="1000">
              <a:latin typeface="Segoe UI Light"/>
              <a:ea typeface="Calibri"/>
              <a:cs typeface="Segoe UI Light"/>
            </a:endParaRPr>
          </a:p>
        </p:txBody>
      </p:sp>
      <p:sp>
        <p:nvSpPr>
          <p:cNvPr id="12" name="Rectangle 1" hidden="0"/>
          <p:cNvSpPr>
            <a:spLocks noChangeArrowheads="1"/>
          </p:cNvSpPr>
          <p:nvPr isPhoto="0" userDrawn="0"/>
        </p:nvSpPr>
        <p:spPr bwMode="auto">
          <a:xfrm>
            <a:off x="1815137" y="5436757"/>
            <a:ext cx="808235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latin typeface="Segoe UI Light"/>
                <a:ea typeface="Calibri"/>
                <a:cs typeface="Segoe UI Light"/>
              </a:rPr>
              <a:t>Стельность</a:t>
            </a:r>
            <a:endParaRPr/>
          </a:p>
        </p:txBody>
      </p:sp>
      <p:sp>
        <p:nvSpPr>
          <p:cNvPr id="13" name="Прямоугольник 12" hidden="0"/>
          <p:cNvSpPr/>
          <p:nvPr isPhoto="0" userDrawn="0"/>
        </p:nvSpPr>
        <p:spPr bwMode="auto">
          <a:xfrm>
            <a:off x="3281649" y="5435553"/>
            <a:ext cx="1180131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latin typeface="Segoe UI Light"/>
                <a:ea typeface="Calibri"/>
                <a:cs typeface="Segoe UI Light"/>
              </a:rPr>
              <a:t>от 3 до 6 месяцев</a:t>
            </a:r>
            <a:endParaRPr lang="ru-RU" sz="1000">
              <a:latin typeface="Segoe UI Light"/>
              <a:ea typeface="Calibri"/>
              <a:cs typeface="Segoe UI Light"/>
            </a:endParaRPr>
          </a:p>
        </p:txBody>
      </p:sp>
      <p:sp>
        <p:nvSpPr>
          <p:cNvPr id="14" name="Rectangle 1" hidden="0"/>
          <p:cNvSpPr>
            <a:spLocks noChangeArrowheads="1"/>
          </p:cNvSpPr>
          <p:nvPr isPhoto="0" userDrawn="0"/>
        </p:nvSpPr>
        <p:spPr bwMode="auto">
          <a:xfrm>
            <a:off x="1725369" y="5709582"/>
            <a:ext cx="898003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latin typeface="Segoe UI Light"/>
                <a:ea typeface="Calibri"/>
                <a:cs typeface="Segoe UI Light"/>
              </a:rPr>
              <a:t>Средний вес</a:t>
            </a:r>
            <a:endParaRPr/>
          </a:p>
        </p:txBody>
      </p:sp>
      <p:sp>
        <p:nvSpPr>
          <p:cNvPr id="15" name="Прямоугольник 14" hidden="0"/>
          <p:cNvSpPr/>
          <p:nvPr isPhoto="0" userDrawn="0"/>
        </p:nvSpPr>
        <p:spPr bwMode="auto">
          <a:xfrm>
            <a:off x="3281649" y="5709714"/>
            <a:ext cx="764953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latin typeface="Segoe UI Light"/>
                <a:ea typeface="Calibri"/>
                <a:cs typeface="Segoe UI Light"/>
              </a:rPr>
              <a:t>500-550 кг</a:t>
            </a:r>
            <a:endParaRPr/>
          </a:p>
        </p:txBody>
      </p:sp>
      <p:sp>
        <p:nvSpPr>
          <p:cNvPr id="16" name="Rectangle 1" hidden="0"/>
          <p:cNvSpPr>
            <a:spLocks noChangeArrowheads="1"/>
          </p:cNvSpPr>
          <p:nvPr isPhoto="0" userDrawn="0"/>
        </p:nvSpPr>
        <p:spPr bwMode="auto">
          <a:xfrm>
            <a:off x="944347" y="6046431"/>
            <a:ext cx="1739597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latin typeface="Segoe UI Light"/>
                <a:ea typeface="Calibri"/>
                <a:cs typeface="Segoe UI Light"/>
              </a:rPr>
              <a:t>Продуктивность матерей за учтенную лактацию</a:t>
            </a:r>
            <a:endParaRPr/>
          </a:p>
        </p:txBody>
      </p:sp>
      <p:sp>
        <p:nvSpPr>
          <p:cNvPr id="17" name="Прямоугольник 16" hidden="0"/>
          <p:cNvSpPr/>
          <p:nvPr isPhoto="0" userDrawn="0"/>
        </p:nvSpPr>
        <p:spPr bwMode="auto">
          <a:xfrm>
            <a:off x="3281649" y="6077208"/>
            <a:ext cx="1005403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latin typeface="Segoe UI Light"/>
                <a:ea typeface="Calibri"/>
                <a:cs typeface="Segoe UI Light"/>
              </a:rPr>
              <a:t>11 000-13 000 л</a:t>
            </a:r>
            <a:endParaRPr/>
          </a:p>
        </p:txBody>
      </p:sp>
      <p:sp>
        <p:nvSpPr>
          <p:cNvPr id="18" name="Прямоугольник 17" hidden="0"/>
          <p:cNvSpPr/>
          <p:nvPr isPhoto="0" userDrawn="0"/>
        </p:nvSpPr>
        <p:spPr bwMode="auto">
          <a:xfrm>
            <a:off x="4556502" y="5876393"/>
            <a:ext cx="664240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8E6710"/>
                </a:solidFill>
                <a:latin typeface="Segoe UI Black"/>
                <a:ea typeface="Segoe UI Black"/>
                <a:cs typeface="Segoe UI Black"/>
              </a:rPr>
              <a:t>Цена зависит от возраста нетели и семени, которым она осеменена</a:t>
            </a:r>
            <a:endParaRPr/>
          </a:p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8E6710"/>
                </a:solidFill>
                <a:latin typeface="Segoe UI Black"/>
                <a:ea typeface="Segoe UI Black"/>
                <a:cs typeface="Segoe UI Black"/>
              </a:rPr>
              <a:t>220</a:t>
            </a:r>
            <a:r>
              <a:rPr lang="ru-RU" sz="1600">
                <a:solidFill>
                  <a:srgbClr val="8E6710"/>
                </a:solidFill>
                <a:latin typeface="Segoe UI Black"/>
                <a:ea typeface="Segoe UI Black"/>
                <a:cs typeface="Segoe UI Black"/>
              </a:rPr>
              <a:t> 000 </a:t>
            </a:r>
            <a:r>
              <a:rPr lang="ru-RU" sz="1600">
                <a:solidFill>
                  <a:srgbClr val="8E6710"/>
                </a:solidFill>
                <a:latin typeface="Segoe UI Black"/>
                <a:ea typeface="Segoe UI Black"/>
                <a:cs typeface="Segoe UI Black"/>
              </a:rPr>
              <a:t>руб./голова – при осеменении </a:t>
            </a:r>
            <a:r>
              <a:rPr lang="ru-RU" sz="1600">
                <a:solidFill>
                  <a:srgbClr val="8E6710"/>
                </a:solidFill>
                <a:latin typeface="Segoe UI Black"/>
                <a:ea typeface="Segoe UI Black"/>
                <a:cs typeface="Segoe UI Black"/>
              </a:rPr>
              <a:t>сексированным</a:t>
            </a:r>
            <a:r>
              <a:rPr lang="ru-RU" sz="1600">
                <a:solidFill>
                  <a:srgbClr val="8E6710"/>
                </a:solidFill>
                <a:latin typeface="Segoe UI Black"/>
                <a:ea typeface="Segoe UI Black"/>
                <a:cs typeface="Segoe UI Black"/>
              </a:rPr>
              <a:t> семенем</a:t>
            </a:r>
            <a:endParaRPr/>
          </a:p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endParaRPr lang="ru-RU" sz="2800">
              <a:solidFill>
                <a:srgbClr val="8E6710"/>
              </a:solidFill>
              <a:latin typeface="Segoe UI Black"/>
              <a:ea typeface="Segoe UI Black"/>
              <a:cs typeface="Segoe UI Black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endParaRPr lang="ru-RU" sz="2800">
              <a:solidFill>
                <a:srgbClr val="8E6710"/>
              </a:solidFill>
              <a:latin typeface="Segoe UI Black"/>
              <a:ea typeface="Segoe UI Black"/>
              <a:cs typeface="Segoe UI Black"/>
            </a:endParaRPr>
          </a:p>
        </p:txBody>
      </p:sp>
      <p:cxnSp>
        <p:nvCxnSpPr>
          <p:cNvPr id="20" name="Прямая соединительная линия 19" hidden="0"/>
          <p:cNvCxnSpPr>
            <a:cxnSpLocks/>
          </p:cNvCxnSpPr>
          <p:nvPr isPhoto="0" userDrawn="0"/>
        </p:nvCxnSpPr>
        <p:spPr bwMode="auto">
          <a:xfrm>
            <a:off x="6856262" y="5747121"/>
            <a:ext cx="4342643" cy="0"/>
          </a:xfrm>
          <a:prstGeom prst="line">
            <a:avLst/>
          </a:prstGeom>
          <a:ln>
            <a:solidFill>
              <a:srgbClr val="8E67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 hidden="0"/>
          <p:cNvCxnSpPr>
            <a:cxnSpLocks/>
          </p:cNvCxnSpPr>
          <p:nvPr isPhoto="0" userDrawn="0"/>
        </p:nvCxnSpPr>
        <p:spPr bwMode="auto">
          <a:xfrm flipV="1">
            <a:off x="2683944" y="4442667"/>
            <a:ext cx="538398" cy="405"/>
          </a:xfrm>
          <a:prstGeom prst="line">
            <a:avLst/>
          </a:prstGeom>
          <a:ln cap="rnd">
            <a:solidFill>
              <a:srgbClr val="8E6710"/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 hidden="0"/>
          <p:cNvSpPr/>
          <p:nvPr isPhoto="0" userDrawn="0"/>
        </p:nvSpPr>
        <p:spPr bwMode="auto">
          <a:xfrm rot="16199999">
            <a:off x="6066454" y="-5913653"/>
            <a:ext cx="59094" cy="12192001"/>
          </a:xfrm>
          <a:prstGeom prst="rect">
            <a:avLst/>
          </a:prstGeom>
          <a:solidFill>
            <a:srgbClr val="8E6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Прямоугольник 21" hidden="0"/>
          <p:cNvSpPr/>
          <p:nvPr isPhoto="0" userDrawn="0"/>
        </p:nvSpPr>
        <p:spPr bwMode="auto">
          <a:xfrm rot="16199999">
            <a:off x="6025557" y="696712"/>
            <a:ext cx="140885" cy="12192001"/>
          </a:xfrm>
          <a:prstGeom prst="rect">
            <a:avLst/>
          </a:prstGeom>
          <a:solidFill>
            <a:srgbClr val="8E6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9" name="Рисунок 18" hidden="0"/>
          <p:cNvPicPr>
            <a:picLocks noChangeAspect="1"/>
          </p:cNvPicPr>
          <p:nvPr isPhoto="0" userDrawn="0"/>
        </p:nvPicPr>
        <p:blipFill>
          <a:blip r:embed="rId2"/>
          <a:srcRect l="11280" t="17683" r="2393" b="0"/>
          <a:stretch/>
        </p:blipFill>
        <p:spPr bwMode="auto">
          <a:xfrm>
            <a:off x="1544081" y="1842253"/>
            <a:ext cx="3664010" cy="2549806"/>
          </a:xfrm>
          <a:prstGeom prst="rect">
            <a:avLst/>
          </a:prstGeom>
        </p:spPr>
      </p:pic>
      <p:cxnSp>
        <p:nvCxnSpPr>
          <p:cNvPr id="37" name="Прямая соединительная линия 36" hidden="0"/>
          <p:cNvCxnSpPr>
            <a:cxnSpLocks/>
          </p:cNvCxnSpPr>
          <p:nvPr isPhoto="0" userDrawn="0"/>
        </p:nvCxnSpPr>
        <p:spPr bwMode="auto">
          <a:xfrm flipV="1">
            <a:off x="2683944" y="4748807"/>
            <a:ext cx="538398" cy="405"/>
          </a:xfrm>
          <a:prstGeom prst="line">
            <a:avLst/>
          </a:prstGeom>
          <a:ln cap="rnd">
            <a:solidFill>
              <a:srgbClr val="8E6710"/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 hidden="0"/>
          <p:cNvCxnSpPr>
            <a:cxnSpLocks/>
          </p:cNvCxnSpPr>
          <p:nvPr isPhoto="0" userDrawn="0"/>
        </p:nvCxnSpPr>
        <p:spPr bwMode="auto">
          <a:xfrm flipV="1">
            <a:off x="2683944" y="5021220"/>
            <a:ext cx="538398" cy="405"/>
          </a:xfrm>
          <a:prstGeom prst="line">
            <a:avLst/>
          </a:prstGeom>
          <a:ln cap="rnd">
            <a:solidFill>
              <a:srgbClr val="8E6710"/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 hidden="0"/>
          <p:cNvCxnSpPr>
            <a:cxnSpLocks/>
          </p:cNvCxnSpPr>
          <p:nvPr isPhoto="0" userDrawn="0"/>
        </p:nvCxnSpPr>
        <p:spPr bwMode="auto">
          <a:xfrm flipV="1">
            <a:off x="2683944" y="5287130"/>
            <a:ext cx="538398" cy="405"/>
          </a:xfrm>
          <a:prstGeom prst="line">
            <a:avLst/>
          </a:prstGeom>
          <a:ln cap="rnd">
            <a:solidFill>
              <a:srgbClr val="8E6710"/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 hidden="0"/>
          <p:cNvCxnSpPr>
            <a:cxnSpLocks/>
          </p:cNvCxnSpPr>
          <p:nvPr isPhoto="0" userDrawn="0"/>
        </p:nvCxnSpPr>
        <p:spPr bwMode="auto">
          <a:xfrm flipV="1">
            <a:off x="2683944" y="5563126"/>
            <a:ext cx="538398" cy="405"/>
          </a:xfrm>
          <a:prstGeom prst="line">
            <a:avLst/>
          </a:prstGeom>
          <a:ln cap="rnd">
            <a:solidFill>
              <a:srgbClr val="8E6710"/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 hidden="0"/>
          <p:cNvCxnSpPr>
            <a:cxnSpLocks/>
          </p:cNvCxnSpPr>
          <p:nvPr isPhoto="0" userDrawn="0"/>
        </p:nvCxnSpPr>
        <p:spPr bwMode="auto">
          <a:xfrm flipV="1">
            <a:off x="2683944" y="5865452"/>
            <a:ext cx="538398" cy="405"/>
          </a:xfrm>
          <a:prstGeom prst="line">
            <a:avLst/>
          </a:prstGeom>
          <a:ln cap="rnd">
            <a:solidFill>
              <a:srgbClr val="8E6710"/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 hidden="0"/>
          <p:cNvCxnSpPr>
            <a:cxnSpLocks/>
          </p:cNvCxnSpPr>
          <p:nvPr isPhoto="0" userDrawn="0"/>
        </p:nvCxnSpPr>
        <p:spPr bwMode="auto">
          <a:xfrm flipV="1">
            <a:off x="2683944" y="6183216"/>
            <a:ext cx="538398" cy="405"/>
          </a:xfrm>
          <a:prstGeom prst="line">
            <a:avLst/>
          </a:prstGeom>
          <a:ln cap="rnd">
            <a:solidFill>
              <a:srgbClr val="8E6710"/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 hidden="0"/>
          <p:cNvSpPr/>
          <p:nvPr isPhoto="0" userDrawn="0"/>
        </p:nvSpPr>
        <p:spPr bwMode="auto">
          <a:xfrm>
            <a:off x="5631616" y="1655937"/>
            <a:ext cx="2802004" cy="1639608"/>
          </a:xfrm>
          <a:prstGeom prst="rect">
            <a:avLst/>
          </a:prstGeom>
          <a:solidFill>
            <a:srgbClr val="F0C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Прямоугольник 30" hidden="0"/>
          <p:cNvSpPr/>
          <p:nvPr isPhoto="0" userDrawn="0"/>
        </p:nvSpPr>
        <p:spPr bwMode="auto">
          <a:xfrm>
            <a:off x="5760885" y="1780599"/>
            <a:ext cx="2660026" cy="143116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solidFill>
                  <a:schemeClr val="bg1"/>
                </a:solidFill>
                <a:latin typeface="Segoe UI Black"/>
                <a:ea typeface="Segoe UI Black"/>
                <a:cs typeface="Segoe UI Black"/>
              </a:rPr>
              <a:t>Родословная</a:t>
            </a:r>
            <a:endParaRPr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700" b="1">
              <a:solidFill>
                <a:schemeClr val="accent2">
                  <a:lumMod val="50000"/>
                </a:schemeClr>
              </a:solidFill>
              <a:latin typeface="Segoe UI Light"/>
              <a:ea typeface="Calibri"/>
              <a:cs typeface="Segoe UI Light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>
                <a:latin typeface="Segoe UI Light"/>
                <a:ea typeface="Calibri"/>
                <a:cs typeface="Segoe UI Light"/>
              </a:rPr>
              <a:t>Племенные </a:t>
            </a:r>
            <a:r>
              <a:rPr lang="ru-RU" sz="1100">
                <a:latin typeface="Segoe UI Light"/>
                <a:ea typeface="Calibri"/>
                <a:cs typeface="Segoe UI Light"/>
              </a:rPr>
              <a:t>животные зарегистрированы в официальной племенной книге и имеют племенные свидетельства</a:t>
            </a:r>
            <a:r>
              <a:rPr lang="ru-RU" sz="1100">
                <a:latin typeface="Segoe UI Light"/>
                <a:ea typeface="Calibri"/>
                <a:cs typeface="Segoe UI Light"/>
              </a:rPr>
              <a:t>. Наши нетели – потомки чистокровных </a:t>
            </a:r>
            <a:r>
              <a:rPr lang="ru-RU" sz="1100">
                <a:latin typeface="Segoe UI Light"/>
                <a:ea typeface="Calibri"/>
                <a:cs typeface="Segoe UI Light"/>
              </a:rPr>
              <a:t>голштин</a:t>
            </a:r>
            <a:r>
              <a:rPr lang="ru-RU" sz="1100">
                <a:latin typeface="Segoe UI Light"/>
                <a:ea typeface="Calibri"/>
                <a:cs typeface="Segoe UI Light"/>
              </a:rPr>
              <a:t>, привезенных на наши фермы из Австралии</a:t>
            </a:r>
            <a:endParaRPr lang="ru-RU" sz="1100">
              <a:latin typeface="Segoe UI Light"/>
              <a:ea typeface="Calibri"/>
              <a:cs typeface="Segoe UI Light"/>
            </a:endParaRPr>
          </a:p>
        </p:txBody>
      </p:sp>
      <p:sp>
        <p:nvSpPr>
          <p:cNvPr id="45" name="Прямоугольник 44" hidden="0"/>
          <p:cNvSpPr/>
          <p:nvPr isPhoto="0" userDrawn="0"/>
        </p:nvSpPr>
        <p:spPr bwMode="auto">
          <a:xfrm>
            <a:off x="7032618" y="4942541"/>
            <a:ext cx="3989929" cy="60016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>
                <a:latin typeface="Segoe UI Light"/>
                <a:ea typeface="Calibri"/>
                <a:cs typeface="Segoe UI Light"/>
              </a:rPr>
              <a:t>Поголовье вакцинируется </a:t>
            </a:r>
            <a:r>
              <a:rPr lang="ru-RU" sz="1100">
                <a:latin typeface="Segoe UI Light"/>
                <a:ea typeface="Calibri"/>
                <a:cs typeface="Segoe UI Light"/>
              </a:rPr>
              <a:t>высокоэффективными </a:t>
            </a:r>
            <a:r>
              <a:rPr lang="ru-RU" sz="1100">
                <a:latin typeface="Segoe UI Light"/>
                <a:ea typeface="Calibri"/>
                <a:cs typeface="Segoe UI Light"/>
              </a:rPr>
              <a:t>вакцинами</a:t>
            </a:r>
            <a:r>
              <a:rPr lang="ru-RU" sz="1100">
                <a:latin typeface="Segoe UI Light"/>
                <a:ea typeface="Calibri"/>
                <a:cs typeface="Segoe UI Light"/>
              </a:rPr>
              <a:t>. Мы </a:t>
            </a:r>
            <a:r>
              <a:rPr lang="ru-RU" sz="1100">
                <a:latin typeface="Segoe UI Light"/>
                <a:ea typeface="Calibri"/>
                <a:cs typeface="Segoe UI Light"/>
              </a:rPr>
              <a:t>гарантируем проведение всех необходимых карантинных мероприятий</a:t>
            </a:r>
            <a:r>
              <a:rPr lang="ru-RU" sz="1100">
                <a:solidFill>
                  <a:schemeClr val="bg1"/>
                </a:solidFill>
                <a:latin typeface="Segoe UI Light"/>
                <a:ea typeface="Calibri"/>
                <a:cs typeface="Segoe UI Light"/>
              </a:rPr>
              <a:t>.</a:t>
            </a:r>
            <a:endParaRPr/>
          </a:p>
        </p:txBody>
      </p:sp>
      <p:sp>
        <p:nvSpPr>
          <p:cNvPr id="51" name="Прямоугольник 50" hidden="0"/>
          <p:cNvSpPr/>
          <p:nvPr isPhoto="0" userDrawn="0"/>
        </p:nvSpPr>
        <p:spPr bwMode="auto">
          <a:xfrm>
            <a:off x="5792692" y="3393502"/>
            <a:ext cx="2548625" cy="126188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solidFill>
                  <a:schemeClr val="bg1"/>
                </a:solidFill>
                <a:latin typeface="Segoe UI Black"/>
                <a:ea typeface="Segoe UI Black"/>
                <a:cs typeface="Segoe UI Black"/>
              </a:rPr>
              <a:t>Осеменение </a:t>
            </a:r>
            <a:endParaRPr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700" b="1">
              <a:solidFill>
                <a:schemeClr val="accent2">
                  <a:lumMod val="50000"/>
                </a:schemeClr>
              </a:solidFill>
              <a:latin typeface="Segoe UI Light"/>
              <a:ea typeface="Calibri"/>
              <a:cs typeface="Segoe UI Light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>
                <a:latin typeface="Segoe UI Light"/>
                <a:ea typeface="Calibri"/>
                <a:cs typeface="Segoe UI Light"/>
              </a:rPr>
              <a:t>Воспроизводство </a:t>
            </a:r>
            <a:r>
              <a:rPr lang="ru-RU" sz="1100">
                <a:latin typeface="Segoe UI Light"/>
                <a:ea typeface="Calibri"/>
                <a:cs typeface="Segoe UI Light"/>
              </a:rPr>
              <a:t>обеспечивается </a:t>
            </a:r>
            <a:r>
              <a:rPr lang="ru-RU" sz="1100">
                <a:latin typeface="Segoe UI Light"/>
                <a:ea typeface="Calibri"/>
                <a:cs typeface="Segoe UI Light"/>
              </a:rPr>
              <a:t>путем </a:t>
            </a:r>
            <a:r>
              <a:rPr lang="ru-RU" sz="1100">
                <a:latin typeface="Segoe UI Light"/>
                <a:ea typeface="Calibri"/>
                <a:cs typeface="Segoe UI Light"/>
              </a:rPr>
              <a:t>только искусственного осеменения американским семенем быков с высоким индексом </a:t>
            </a:r>
            <a:r>
              <a:rPr lang="en-US" sz="1100">
                <a:latin typeface="Segoe UI Light"/>
                <a:ea typeface="Calibri"/>
                <a:cs typeface="Segoe UI Light"/>
              </a:rPr>
              <a:t>TPI</a:t>
            </a:r>
            <a:r>
              <a:rPr lang="ru-RU" sz="1100">
                <a:latin typeface="Segoe UI Light"/>
                <a:ea typeface="Calibri"/>
                <a:cs typeface="Segoe UI Light"/>
              </a:rPr>
              <a:t>, с высокой племенной ценностью</a:t>
            </a:r>
            <a:endParaRPr lang="ru-RU" sz="1100">
              <a:latin typeface="Segoe UI Light"/>
              <a:ea typeface="Calibri"/>
              <a:cs typeface="Segoe UI Light"/>
            </a:endParaRPr>
          </a:p>
        </p:txBody>
      </p:sp>
      <p:sp>
        <p:nvSpPr>
          <p:cNvPr id="52" name="Прямоугольник 51" hidden="0"/>
          <p:cNvSpPr/>
          <p:nvPr isPhoto="0" userDrawn="0"/>
        </p:nvSpPr>
        <p:spPr bwMode="auto">
          <a:xfrm>
            <a:off x="8655804" y="1929882"/>
            <a:ext cx="2543102" cy="96949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solidFill>
                  <a:schemeClr val="bg1"/>
                </a:solidFill>
                <a:latin typeface="Segoe UI Black"/>
                <a:ea typeface="Segoe UI Black"/>
                <a:cs typeface="Segoe UI Black"/>
              </a:rPr>
              <a:t>Племенные</a:t>
            </a:r>
            <a:endParaRPr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solidFill>
                  <a:schemeClr val="bg1"/>
                </a:solidFill>
                <a:latin typeface="Segoe UI Black"/>
                <a:ea typeface="Segoe UI Black"/>
                <a:cs typeface="Segoe UI Black"/>
              </a:rPr>
              <a:t>свидетельства</a:t>
            </a:r>
            <a:endParaRPr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700" b="1">
              <a:solidFill>
                <a:schemeClr val="accent2">
                  <a:lumMod val="50000"/>
                </a:schemeClr>
              </a:solidFill>
              <a:latin typeface="Segoe UI Light"/>
              <a:ea typeface="Calibri"/>
              <a:cs typeface="Segoe UI Light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>
                <a:latin typeface="Segoe UI Light"/>
                <a:ea typeface="Calibri"/>
                <a:cs typeface="Segoe UI Light"/>
              </a:rPr>
              <a:t>РФ РИСЦ области </a:t>
            </a:r>
            <a:r>
              <a:rPr lang="ru-RU" sz="1100">
                <a:latin typeface="Segoe UI Light"/>
                <a:ea typeface="Calibri"/>
                <a:cs typeface="Segoe UI Light"/>
              </a:rPr>
              <a:t>продавца. Выгрузка </a:t>
            </a:r>
            <a:r>
              <a:rPr lang="ru-RU" sz="1100">
                <a:latin typeface="Segoe UI Light"/>
                <a:ea typeface="Calibri"/>
                <a:cs typeface="Segoe UI Light"/>
              </a:rPr>
              <a:t>карточек в </a:t>
            </a:r>
            <a:r>
              <a:rPr lang="ru-RU" sz="1100">
                <a:latin typeface="Segoe UI Light"/>
                <a:ea typeface="Calibri"/>
                <a:cs typeface="Segoe UI Light"/>
              </a:rPr>
              <a:t>Селэкс</a:t>
            </a:r>
            <a:r>
              <a:rPr lang="ru-RU" sz="1100">
                <a:latin typeface="Segoe UI Light"/>
                <a:ea typeface="Calibri"/>
                <a:cs typeface="Segoe UI Light"/>
              </a:rPr>
              <a:t>. </a:t>
            </a:r>
            <a:endParaRPr/>
          </a:p>
        </p:txBody>
      </p:sp>
      <p:sp>
        <p:nvSpPr>
          <p:cNvPr id="46" name="Прямоугольник 45" hidden="0"/>
          <p:cNvSpPr/>
          <p:nvPr isPhoto="0" userDrawn="0"/>
        </p:nvSpPr>
        <p:spPr bwMode="auto">
          <a:xfrm>
            <a:off x="8630337" y="3495061"/>
            <a:ext cx="2920532" cy="126188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solidFill>
                  <a:schemeClr val="bg1"/>
                </a:solidFill>
                <a:latin typeface="Segoe UI Black"/>
                <a:ea typeface="Segoe UI Black"/>
                <a:cs typeface="Segoe UI Black"/>
              </a:rPr>
              <a:t>Выращивание нетелей</a:t>
            </a:r>
            <a:endParaRPr lang="ru-RU" sz="1400">
              <a:solidFill>
                <a:schemeClr val="bg1"/>
              </a:solidFill>
              <a:latin typeface="Segoe UI Black"/>
              <a:ea typeface="Segoe UI Black"/>
              <a:cs typeface="Segoe UI Black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700" b="1">
              <a:solidFill>
                <a:schemeClr val="accent2">
                  <a:lumMod val="50000"/>
                </a:schemeClr>
              </a:solidFill>
              <a:latin typeface="Segoe UI Light"/>
              <a:ea typeface="Calibri"/>
              <a:cs typeface="Segoe UI Light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>
                <a:latin typeface="Segoe UI Light"/>
                <a:ea typeface="Calibri"/>
                <a:cs typeface="Segoe UI Light"/>
              </a:rPr>
              <a:t>Кормление и выращивание телок согласно мировым стандартам с применением сбалансированного рациона с необходимым уровнем питательных веществ, витаминов и микроэлементов. </a:t>
            </a:r>
            <a:endParaRPr lang="ru-RU" sz="1100">
              <a:latin typeface="Segoe UI Light"/>
              <a:ea typeface="Calibri"/>
              <a:cs typeface="Segoe UI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8E6710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2" hidden="0"/>
          <p:cNvSpPr>
            <a:spLocks noChangeArrowheads="1"/>
          </p:cNvSpPr>
          <p:nvPr isPhoto="0" userDrawn="0"/>
        </p:nvSpPr>
        <p:spPr bwMode="auto">
          <a:xfrm>
            <a:off x="1714824" y="4011747"/>
            <a:ext cx="3343660" cy="1261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ООО «СЛАКТИС</a:t>
            </a:r>
            <a:r>
              <a:rPr lang="ru-RU" sz="1400" b="1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» (ГК </a:t>
            </a:r>
            <a:r>
              <a:rPr lang="ru-RU" sz="1400" b="1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«КАБОШ</a:t>
            </a:r>
            <a:r>
              <a:rPr lang="ru-RU" sz="1400" b="1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»)</a:t>
            </a:r>
            <a:endParaRPr lang="ru-RU" sz="1400" b="1">
              <a:solidFill>
                <a:schemeClr val="bg1"/>
              </a:solidFill>
              <a:latin typeface="Segoe UI Semibold"/>
              <a:ea typeface="Calibri"/>
              <a:cs typeface="Segoe UI Semibold"/>
            </a:endParaRPr>
          </a:p>
          <a:p>
            <a:pPr algn="ctr">
              <a:defRPr/>
            </a:pPr>
            <a:endParaRPr lang="ru-RU" sz="600">
              <a:solidFill>
                <a:schemeClr val="bg1"/>
              </a:solidFill>
              <a:latin typeface="Segoe UI Light"/>
              <a:ea typeface="Calibri"/>
              <a:cs typeface="Segoe UI Light"/>
            </a:endParaRPr>
          </a:p>
          <a:p>
            <a:pPr algn="ctr">
              <a:defRPr/>
            </a:pPr>
            <a:r>
              <a:rPr lang="ru-RU" sz="1200">
                <a:solidFill>
                  <a:schemeClr val="bg1"/>
                </a:solidFill>
                <a:latin typeface="Segoe UI Light"/>
                <a:ea typeface="Calibri"/>
                <a:cs typeface="Segoe UI Light"/>
              </a:rPr>
              <a:t>Адрес</a:t>
            </a:r>
            <a:r>
              <a:rPr lang="ru-RU" sz="1200">
                <a:solidFill>
                  <a:schemeClr val="bg1"/>
                </a:solidFill>
                <a:latin typeface="Segoe UI Light"/>
                <a:ea typeface="Calibri"/>
                <a:cs typeface="Segoe UI Light"/>
              </a:rPr>
              <a:t>: 182112 г. Великие </a:t>
            </a:r>
            <a:r>
              <a:rPr lang="ru-RU" sz="1200">
                <a:solidFill>
                  <a:schemeClr val="bg1"/>
                </a:solidFill>
                <a:latin typeface="Segoe UI Light"/>
                <a:ea typeface="Calibri"/>
                <a:cs typeface="Segoe UI Light"/>
              </a:rPr>
              <a:t>Луки,</a:t>
            </a:r>
            <a:endParaRPr/>
          </a:p>
          <a:p>
            <a:pPr algn="ctr">
              <a:defRPr/>
            </a:pPr>
            <a:r>
              <a:rPr lang="ru-RU" sz="1200">
                <a:solidFill>
                  <a:schemeClr val="bg1"/>
                </a:solidFill>
                <a:latin typeface="Segoe UI Light"/>
                <a:ea typeface="Calibri"/>
                <a:cs typeface="Segoe UI Light"/>
              </a:rPr>
              <a:t>ул</a:t>
            </a:r>
            <a:r>
              <a:rPr lang="ru-RU" sz="1200">
                <a:solidFill>
                  <a:schemeClr val="bg1"/>
                </a:solidFill>
                <a:latin typeface="Segoe UI Light"/>
                <a:ea typeface="Calibri"/>
                <a:cs typeface="Segoe UI Light"/>
              </a:rPr>
              <a:t>. </a:t>
            </a:r>
            <a:r>
              <a:rPr lang="ru-RU" sz="1200">
                <a:solidFill>
                  <a:schemeClr val="bg1"/>
                </a:solidFill>
                <a:latin typeface="Segoe UI Light"/>
                <a:ea typeface="Calibri"/>
                <a:cs typeface="Segoe UI Light"/>
              </a:rPr>
              <a:t>Новосокольническая</a:t>
            </a:r>
            <a:r>
              <a:rPr lang="ru-RU" sz="1200">
                <a:solidFill>
                  <a:schemeClr val="bg1"/>
                </a:solidFill>
                <a:latin typeface="Segoe UI Light"/>
                <a:ea typeface="Calibri"/>
                <a:cs typeface="Segoe UI Light"/>
              </a:rPr>
              <a:t>, д.32</a:t>
            </a:r>
            <a:endParaRPr/>
          </a:p>
          <a:p>
            <a:pPr algn="ctr">
              <a:defRPr/>
            </a:pPr>
            <a:r>
              <a:rPr lang="ru-RU" sz="1200">
                <a:solidFill>
                  <a:schemeClr val="bg1"/>
                </a:solidFill>
                <a:latin typeface="Segoe UI Light"/>
                <a:ea typeface="Calibri"/>
                <a:cs typeface="Segoe UI Light"/>
              </a:rPr>
              <a:t>Тел.: +7(81153) 4-74-77 | Факс: </a:t>
            </a:r>
            <a:r>
              <a:rPr lang="ru-RU" sz="1200">
                <a:solidFill>
                  <a:schemeClr val="bg1"/>
                </a:solidFill>
                <a:latin typeface="Segoe UI Light"/>
                <a:ea typeface="Calibri"/>
                <a:cs typeface="Segoe UI Light"/>
              </a:rPr>
              <a:t>4-74-87</a:t>
            </a:r>
            <a:endParaRPr/>
          </a:p>
          <a:p>
            <a:pPr algn="ctr">
              <a:defRPr/>
            </a:pPr>
            <a:endParaRPr lang="ru-RU" sz="600" b="1">
              <a:solidFill>
                <a:schemeClr val="bg1"/>
              </a:solidFill>
              <a:latin typeface="Segoe UI Light"/>
              <a:ea typeface="Calibri"/>
              <a:cs typeface="Segoe UI Light"/>
            </a:endParaRPr>
          </a:p>
          <a:p>
            <a:pPr algn="ctr">
              <a:defRPr/>
            </a:pPr>
            <a:r>
              <a:rPr lang="en-US" sz="1400" b="1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E</a:t>
            </a:r>
            <a:r>
              <a:rPr lang="ru-RU" sz="1400" b="1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-</a:t>
            </a:r>
            <a:r>
              <a:rPr lang="en-US" sz="1400" b="1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mail</a:t>
            </a:r>
            <a:r>
              <a:rPr lang="ru-RU" sz="1400" b="1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: </a:t>
            </a:r>
            <a:r>
              <a:rPr lang="en-US" sz="1400" b="1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info</a:t>
            </a:r>
            <a:r>
              <a:rPr lang="ru-RU" sz="1400" b="1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@</a:t>
            </a:r>
            <a:r>
              <a:rPr lang="en-US" sz="1400" b="1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kabosh</a:t>
            </a:r>
            <a:r>
              <a:rPr lang="ru-RU" sz="1400" b="1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.</a:t>
            </a:r>
            <a:r>
              <a:rPr lang="en-US" sz="1400" b="1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ru</a:t>
            </a:r>
            <a:endParaRPr lang="en-US" sz="1400" b="1">
              <a:solidFill>
                <a:schemeClr val="bg1"/>
              </a:solidFill>
              <a:latin typeface="Segoe UI Semibold"/>
              <a:ea typeface="Calibri"/>
              <a:cs typeface="Segoe UI Semibold"/>
            </a:endParaRPr>
          </a:p>
        </p:txBody>
      </p:sp>
      <p:sp>
        <p:nvSpPr>
          <p:cNvPr id="7" name="Прямоугольник 6" hidden="0"/>
          <p:cNvSpPr/>
          <p:nvPr isPhoto="0" userDrawn="0"/>
        </p:nvSpPr>
        <p:spPr bwMode="auto">
          <a:xfrm>
            <a:off x="961620" y="1465525"/>
            <a:ext cx="4886645" cy="163121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000">
                <a:solidFill>
                  <a:schemeClr val="bg1"/>
                </a:solidFill>
                <a:latin typeface="Segoe UI Semibold"/>
                <a:ea typeface="Calibri"/>
                <a:cs typeface="Segoe UI Semibold"/>
              </a:rPr>
              <a:t>Воспользуйтесь возможностью произвести самостоятельный отбор животных в наших хозяйствах и ознакомиться с их содержанием и кормлением на фермах. </a:t>
            </a:r>
            <a:endParaRPr/>
          </a:p>
        </p:txBody>
      </p:sp>
      <p:pic>
        <p:nvPicPr>
          <p:cNvPr id="11" name="Рисунок 10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7048500" y="0"/>
            <a:ext cx="5143500" cy="6858000"/>
          </a:xfrm>
          <a:prstGeom prst="rect">
            <a:avLst/>
          </a:prstGeom>
          <a:ln>
            <a:noFill/>
          </a:ln>
        </p:spPr>
      </p:pic>
      <p:cxnSp>
        <p:nvCxnSpPr>
          <p:cNvPr id="12" name="Прямая соединительная линия 11" hidden="0"/>
          <p:cNvCxnSpPr>
            <a:cxnSpLocks/>
          </p:cNvCxnSpPr>
          <p:nvPr isPhoto="0" userDrawn="0"/>
        </p:nvCxnSpPr>
        <p:spPr bwMode="auto">
          <a:xfrm>
            <a:off x="1253764" y="3554244"/>
            <a:ext cx="434264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R7-Office/7.1.1.35</Application>
  <DocSecurity>0</DocSecurity>
  <PresentationFormat>Широкоэкранный</PresentationFormat>
  <Paragraphs>0</Paragraphs>
  <Slides>4</Slides>
  <Notes>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Theme 1</vt:lpstr>
      <vt:lpstr>Slide 1</vt:lpstr>
      <vt:lpstr>Slide 2</vt:lpstr>
      <vt:lpstr>Slide 3</vt:lpstr>
      <vt:lpstr>Slide 4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Панасенко Екатерина</dc:creator>
  <cp:keywords/>
  <dc:description/>
  <dc:identifier/>
  <dc:language/>
  <cp:lastModifiedBy>Каршенас Елена</cp:lastModifiedBy>
  <cp:revision>19</cp:revision>
  <dcterms:created xsi:type="dcterms:W3CDTF">2022-10-26T10:13:18Z</dcterms:created>
  <dcterms:modified xsi:type="dcterms:W3CDTF">2023-04-19T13:32:20Z</dcterms:modified>
  <cp:category/>
  <cp:contentStatus/>
  <cp:version/>
</cp:coreProperties>
</file>